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75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F3808AB9-AF0D-4499-9A61-990999CF3728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76" name="Образ слайда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ru-RU"/>
          </a:p>
        </p:txBody>
      </p:sp>
      <p:sp>
        <p:nvSpPr>
          <p:cNvPr id="1048677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8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79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8747EF00-E328-47D6-9715-D75F3786E5E4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p>
            <a:pPr>
              <a:buFont typeface="Times New Roman" pitchFamily="18" charset="0"/>
              <a:buNone/>
            </a:pPr>
            <a:fld id="{A309A3AC-3C19-462A-A8A7-7FB1AA7B776A}" type="slidenum">
              <a:rPr lang="ru-RU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048590" name="Rectangle 1"/>
          <p:cNvSpPr txBox="1">
            <a:spLocks noChangeAspect="1" noRot="1" noGrp="1" noChangeArrowheads="1" noTextEdit="1"/>
          </p:cNvSpPr>
          <p:nvPr>
            <p:ph type="sldImg"/>
          </p:nvPr>
        </p:nvSpPr>
        <p:spPr>
          <a:xfrm>
            <a:off x="1144588" y="695325"/>
            <a:ext cx="4567237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85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anchor="ctr" wrap="none"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p>
            <a:pPr>
              <a:buFont typeface="Times New Roman" pitchFamily="18" charset="0"/>
              <a:buNone/>
            </a:pPr>
            <a:fld id="{A33E6D5E-E708-4DFC-BB20-7BCCEB8AC9D6}" type="slidenum">
              <a:rPr lang="ru-RU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048601" name="Rectangle 1"/>
          <p:cNvSpPr txBox="1">
            <a:spLocks noChangeAspect="1" noRot="1" noGrp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860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anchor="ctr" wrap="none"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p>
            <a:pPr>
              <a:buFont typeface="Times New Roman" pitchFamily="18" charset="0"/>
              <a:buNone/>
            </a:pPr>
            <a:fld id="{0931C9FB-CEC3-43E3-8315-18C69A495D77}" type="slidenum">
              <a:rPr lang="ru-RU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4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048614" name="Rectangle 1"/>
          <p:cNvSpPr txBox="1">
            <a:spLocks noChangeAspect="1" noRot="1" noGrp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86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anchor="ctr" wrap="none"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p>
            <a:pPr>
              <a:buFont typeface="Times New Roman" pitchFamily="18" charset="0"/>
              <a:buNone/>
            </a:pPr>
            <a:fld id="{B1898F63-7F92-4339-924A-0ECA4B6142A3}" type="slidenum">
              <a:rPr lang="ru-RU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5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048620" name="Rectangle 1"/>
          <p:cNvSpPr txBox="1">
            <a:spLocks noChangeAspect="1" noRot="1" noGrp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862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anchor="ctr" wrap="none"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63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3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1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5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1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4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4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p>
            <a:endParaRPr lang="ru-RU"/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p>
            <a:fld id="{5A320DF5-AC9C-459C-8E3D-39E7B332355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6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4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4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6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5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2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61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2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3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4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66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7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3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59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69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0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7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7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4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05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0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60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0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</p:bgPr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9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0" y="-207347"/>
            <a:ext cx="9544320" cy="6858000"/>
          </a:xfrm>
          <a:prstGeom prst="rect"/>
          <a:noFill/>
          <a:ln w="9525">
            <a:noFill/>
            <a:round/>
            <a:headEnd/>
            <a:tailEnd/>
          </a:ln>
        </p:spPr>
      </p:pic>
      <p:sp>
        <p:nvSpPr>
          <p:cNvPr id="1048585" name="Text Box 2"/>
          <p:cNvSpPr txBox="1">
            <a:spLocks noChangeArrowheads="1"/>
          </p:cNvSpPr>
          <p:nvPr/>
        </p:nvSpPr>
        <p:spPr bwMode="auto">
          <a:xfrm>
            <a:off x="5399446" y="5353657"/>
            <a:ext cx="3613513" cy="1039174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5000" lIns="90000" rIns="90000" tIns="62640"/>
          <a:p>
            <a:pPr algn="r">
              <a:tabLst>
                <a:tab algn="l" pos="723900"/>
                <a:tab algn="l" pos="1447800"/>
                <a:tab algn="l" pos="2171700"/>
                <a:tab algn="l" pos="2895600"/>
                <a:tab algn="l" pos="3619500"/>
                <a:tab algn="l" pos="4343400"/>
              </a:tabLst>
            </a:pPr>
            <a:r>
              <a:rPr altLang="ru" dirty="0" sz="2000" lang="ru">
                <a:solidFill>
                  <a:srgbClr val="FFFFFF"/>
                </a:solidFill>
              </a:rPr>
              <a:t>Составитель</a:t>
            </a:r>
            <a:r>
              <a:rPr altLang="ru" dirty="0" sz="2000" lang="en-US">
                <a:solidFill>
                  <a:srgbClr val="FFFFFF"/>
                </a:solidFill>
              </a:rPr>
              <a:t>:</a:t>
            </a:r>
            <a:r>
              <a:rPr altLang="ru" dirty="0" sz="2000" lang="en-US">
                <a:solidFill>
                  <a:srgbClr val="FFFFFF"/>
                </a:solidFill>
              </a:rPr>
              <a:t> </a:t>
            </a:r>
            <a:r>
              <a:rPr altLang="ru" dirty="0" sz="2000" lang="ru">
                <a:solidFill>
                  <a:srgbClr val="FFFFFF"/>
                </a:solidFill>
              </a:rPr>
              <a:t>Головкина</a:t>
            </a:r>
            <a:r>
              <a:rPr altLang="ru" dirty="0" sz="2000" lang="en-US">
                <a:solidFill>
                  <a:srgbClr val="FFFFFF"/>
                </a:solidFill>
              </a:rPr>
              <a:t> </a:t>
            </a:r>
            <a:r>
              <a:rPr altLang="ru" dirty="0" sz="2000" lang="ru">
                <a:solidFill>
                  <a:srgbClr val="FFFFFF"/>
                </a:solidFill>
              </a:rPr>
              <a:t>Полина Николаевна</a:t>
            </a:r>
            <a:r>
              <a:rPr altLang="ru" dirty="0" sz="2000" lang="en-US">
                <a:solidFill>
                  <a:srgbClr val="FFFFFF"/>
                </a:solidFill>
              </a:rPr>
              <a:t>.</a:t>
            </a:r>
            <a:r>
              <a:rPr altLang="ru" dirty="0" sz="2000" lang="en-US">
                <a:solidFill>
                  <a:srgbClr val="FFFFFF"/>
                </a:solidFill>
              </a:rPr>
              <a:t> </a:t>
            </a:r>
            <a:endParaRPr dirty="0" sz="2000" lang="ru-RU">
              <a:solidFill>
                <a:srgbClr val="FFFFCC"/>
              </a:solidFill>
            </a:endParaRPr>
          </a:p>
          <a:p>
            <a:pPr algn="r">
              <a:tabLst>
                <a:tab algn="l" pos="723900"/>
                <a:tab algn="l" pos="1447800"/>
                <a:tab algn="l" pos="2171700"/>
                <a:tab algn="l" pos="2895600"/>
                <a:tab algn="l" pos="3619500"/>
                <a:tab algn="l" pos="4343400"/>
              </a:tabLst>
            </a:pPr>
            <a:r>
              <a:rPr altLang="ru" dirty="0" sz="2000" lang="ru">
                <a:solidFill>
                  <a:srgbClr val="FFFFFF"/>
                </a:solidFill>
              </a:rPr>
              <a:t>Воспитатель</a:t>
            </a:r>
            <a:r>
              <a:rPr altLang="ru" dirty="0" sz="2000" lang="en-US">
                <a:solidFill>
                  <a:srgbClr val="FFFFFF"/>
                </a:solidFill>
              </a:rPr>
              <a:t> </a:t>
            </a:r>
            <a:r>
              <a:rPr altLang="ru" dirty="0" sz="2000" lang="ru">
                <a:solidFill>
                  <a:srgbClr val="FFFFFF"/>
                </a:solidFill>
              </a:rPr>
              <a:t>МБДОУ</a:t>
            </a:r>
            <a:r>
              <a:rPr altLang="ru" dirty="0" sz="2000" lang="ru">
                <a:solidFill>
                  <a:srgbClr val="FFFFFF"/>
                </a:solidFill>
              </a:rPr>
              <a:t>№</a:t>
            </a:r>
            <a:r>
              <a:rPr altLang="ru" dirty="0" sz="2000" lang="en-US">
                <a:solidFill>
                  <a:srgbClr val="FFFFFF"/>
                </a:solidFill>
              </a:rPr>
              <a:t>3</a:t>
            </a:r>
            <a:r>
              <a:rPr altLang="ru" dirty="0" sz="2000" lang="en-US">
                <a:solidFill>
                  <a:srgbClr val="FFFFFF"/>
                </a:solidFill>
              </a:rPr>
              <a:t>2</a:t>
            </a:r>
            <a:r>
              <a:rPr altLang="ru" dirty="0" sz="2000" lang="en-US">
                <a:solidFill>
                  <a:srgbClr val="FFFFCC"/>
                </a:solidFill>
              </a:rPr>
              <a:t> </a:t>
            </a:r>
            <a:endParaRPr dirty="0" sz="2000" lang="ru-RU">
              <a:solidFill>
                <a:srgbClr val="FFFFCC"/>
              </a:solidFill>
            </a:endParaRPr>
          </a:p>
        </p:txBody>
      </p:sp>
      <p:sp>
        <p:nvSpPr>
          <p:cNvPr id="1048586" name="Text Box 3"/>
          <p:cNvSpPr txBox="1">
            <a:spLocks noChangeArrowheads="1"/>
          </p:cNvSpPr>
          <p:nvPr/>
        </p:nvSpPr>
        <p:spPr bwMode="auto">
          <a:xfrm>
            <a:off x="64800" y="489652"/>
            <a:ext cx="5453280" cy="699914"/>
          </a:xfrm>
          <a:prstGeom prst="rect"/>
          <a:noFill/>
          <a:ln w="9525">
            <a:noFill/>
            <a:round/>
            <a:headEnd/>
            <a:tailEnd/>
          </a:ln>
          <a:effectLst/>
        </p:spPr>
        <p:txBody>
          <a:bodyPr bIns="45000" lIns="90000" rIns="90000" tIns="87336"/>
          <a:p>
            <a:pPr>
              <a:tabLst>
                <a:tab algn="l" pos="723900"/>
                <a:tab algn="l" pos="1447800"/>
                <a:tab algn="l" pos="2171700"/>
                <a:tab algn="l" pos="2895600"/>
                <a:tab algn="l" pos="3619500"/>
                <a:tab algn="l" pos="4343400"/>
                <a:tab algn="l" pos="5067300"/>
                <a:tab algn="l" pos="5791200"/>
              </a:tabLst>
            </a:pPr>
            <a:r>
              <a:rPr b="1" dirty="0" sz="4800" lang="ru-RU" smtClean="0">
                <a:solidFill>
                  <a:srgbClr val="FFFFCC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Народы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Р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о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с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с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и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и</a:t>
            </a:r>
            <a:endParaRPr b="1" dirty="0" sz="4800" lang="ru-RU">
              <a:solidFill>
                <a:srgbClr val="FFFFCC"/>
              </a:solidFill>
              <a:effectLst>
                <a:outerShdw algn="tl" blurRad="38100" dir="2700000" dist="38100">
                  <a:srgbClr val="000000"/>
                </a:outerShdw>
              </a:effectLst>
            </a:endParaRPr>
          </a:p>
          <a:p>
            <a:pPr>
              <a:tabLst>
                <a:tab algn="l" pos="723900"/>
                <a:tab algn="l" pos="1447800"/>
                <a:tab algn="l" pos="2171700"/>
                <a:tab algn="l" pos="2895600"/>
                <a:tab algn="l" pos="3619500"/>
                <a:tab algn="l" pos="4343400"/>
                <a:tab algn="l" pos="5067300"/>
                <a:tab algn="l" pos="5791200"/>
              </a:tabLst>
            </a:pP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en-US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Ч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у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к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ч</a:t>
            </a:r>
            <a:r>
              <a:rPr altLang="ru" b="1" dirty="0" sz="4800" lang="ru" smtClean="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и</a:t>
            </a:r>
            <a:endParaRPr b="1" dirty="0" sz="4800" lang="ru-RU">
              <a:solidFill>
                <a:srgbClr val="FFFFCC"/>
              </a:solidFill>
              <a:effectLst>
                <a:outerShdw algn="tl" blurRad="38100" dir="2700000" dist="381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136800" y="881372"/>
            <a:ext cx="6622560" cy="3820722"/>
          </a:xfrm>
          <a:prstGeom prst="rect"/>
          <a:noFill/>
          <a:ln w="9525">
            <a:noFill/>
            <a:round/>
            <a:headEnd/>
            <a:tailEnd/>
          </a:ln>
        </p:spPr>
      </p:pic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6988321" y="1074353"/>
            <a:ext cx="1915200" cy="1275974"/>
          </a:xfrm>
          <a:prstGeom prst="rect"/>
          <a:noFill/>
          <a:ln w="9525">
            <a:noFill/>
            <a:round/>
            <a:headEnd/>
            <a:tailEnd/>
          </a:ln>
        </p:spPr>
      </p:pic>
      <p:pic>
        <p:nvPicPr>
          <p:cNvPr id="2097155" name="Picture 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7227360" y="2815496"/>
            <a:ext cx="1393920" cy="1756984"/>
          </a:xfrm>
          <a:prstGeom prst="rect"/>
          <a:noFill/>
          <a:ln w="9525">
            <a:noFill/>
            <a:round/>
            <a:headEnd/>
            <a:tailEnd/>
          </a:ln>
        </p:spPr>
      </p:pic>
      <p:sp>
        <p:nvSpPr>
          <p:cNvPr id="1048595" name="Text Box 4"/>
          <p:cNvSpPr txBox="1">
            <a:spLocks noChangeArrowheads="1"/>
          </p:cNvSpPr>
          <p:nvPr/>
        </p:nvSpPr>
        <p:spPr bwMode="auto">
          <a:xfrm>
            <a:off x="571680" y="4931078"/>
            <a:ext cx="8000640" cy="1499198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0820" lIns="81639" rIns="81639" tIns="58421"/>
          <a:p>
            <a:pPr algn="just">
              <a:tabLst>
                <a:tab algn="l" pos="656650"/>
                <a:tab algn="l" pos="1313299"/>
                <a:tab algn="l" pos="1969949"/>
                <a:tab algn="l" pos="2626599"/>
                <a:tab algn="l" pos="3283248"/>
                <a:tab algn="l" pos="3939898"/>
                <a:tab algn="l" pos="4596548"/>
                <a:tab algn="l" pos="5253198"/>
                <a:tab algn="l" pos="5909847"/>
                <a:tab algn="l" pos="6566497"/>
                <a:tab algn="l" pos="7223147"/>
                <a:tab algn="l" pos="7879796"/>
              </a:tabLst>
            </a:pPr>
            <a:r>
              <a:rPr dirty="0" sz="2400" lang="ru-RU" u="sng" smtClean="0">
                <a:cs typeface="Times New Roman" pitchFamily="18" charset="0"/>
              </a:rPr>
              <a:t>ЧУКЧИ</a:t>
            </a:r>
            <a:r>
              <a:rPr dirty="0" sz="2400" lang="ru-RU" smtClean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dirty="0" sz="2400" lang="ru-RU" smtClean="0">
                <a:solidFill>
                  <a:srgbClr val="000000"/>
                </a:solidFill>
                <a:cs typeface="Times New Roman" pitchFamily="18" charset="0"/>
              </a:rPr>
              <a:t>немногочисленный </a:t>
            </a:r>
            <a:r>
              <a:rPr dirty="0" sz="2400" lang="ru-RU" smtClean="0">
                <a:solidFill>
                  <a:srgbClr val="000000"/>
                </a:solidFill>
                <a:cs typeface="Times New Roman" pitchFamily="18" charset="0"/>
              </a:rPr>
              <a:t>народ </a:t>
            </a:r>
            <a:r>
              <a:rPr dirty="0" sz="2400" lang="ru-RU">
                <a:solidFill>
                  <a:srgbClr val="000000"/>
                </a:solidFill>
                <a:cs typeface="Times New Roman" pitchFamily="18" charset="0"/>
              </a:rPr>
              <a:t>Российской Федерации, коренное население Чукотского автономного округа. </a:t>
            </a:r>
            <a:r>
              <a:rPr dirty="0" sz="2400" lang="ru-RU" smtClean="0">
                <a:solidFill>
                  <a:srgbClr val="000000"/>
                </a:solidFill>
                <a:cs typeface="Times New Roman" pitchFamily="18" charset="0"/>
              </a:rPr>
              <a:t>Говорят </a:t>
            </a:r>
            <a:r>
              <a:rPr dirty="0" sz="2400" lang="ru-RU">
                <a:solidFill>
                  <a:srgbClr val="000000"/>
                </a:solidFill>
                <a:cs typeface="Times New Roman" pitchFamily="18" charset="0"/>
              </a:rPr>
              <a:t>на </a:t>
            </a:r>
            <a:r>
              <a:rPr dirty="0" sz="2400" lang="ru-RU" smtClean="0">
                <a:solidFill>
                  <a:srgbClr val="000000"/>
                </a:solidFill>
                <a:cs typeface="Times New Roman" pitchFamily="18" charset="0"/>
              </a:rPr>
              <a:t>чукотском языке. </a:t>
            </a:r>
            <a:endParaRPr dirty="0" sz="2400" lang="ru-RU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48596" name="AutoShape 5"/>
          <p:cNvSpPr>
            <a:spLocks noChangeArrowheads="1"/>
          </p:cNvSpPr>
          <p:nvPr/>
        </p:nvSpPr>
        <p:spPr bwMode="auto">
          <a:xfrm>
            <a:off x="3918240" y="979303"/>
            <a:ext cx="1110240" cy="391721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C5000B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anchor="ctr" bIns="41473" lIns="82945" rIns="82945" tIns="41473" wrap="none"/>
          <a:p>
            <a:endParaRPr lang="ru-RU"/>
          </a:p>
        </p:txBody>
      </p:sp>
      <p:sp>
        <p:nvSpPr>
          <p:cNvPr id="1048597" name="Text Box 6"/>
          <p:cNvSpPr txBox="1">
            <a:spLocks noChangeArrowheads="1"/>
          </p:cNvSpPr>
          <p:nvPr/>
        </p:nvSpPr>
        <p:spPr bwMode="auto">
          <a:xfrm>
            <a:off x="1486080" y="260668"/>
            <a:ext cx="6171840" cy="545817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0820" lIns="81639" rIns="81639" tIns="69622"/>
          <a:p>
            <a:pPr>
              <a:tabLst>
                <a:tab algn="l" pos="656650"/>
                <a:tab algn="l" pos="1313299"/>
                <a:tab algn="l" pos="1969949"/>
                <a:tab algn="l" pos="2626599"/>
                <a:tab algn="l" pos="3283248"/>
                <a:tab algn="l" pos="3939898"/>
                <a:tab algn="l" pos="4596548"/>
                <a:tab algn="l" pos="5253198"/>
                <a:tab algn="l" pos="5909847"/>
              </a:tabLst>
            </a:pPr>
            <a:r>
              <a:rPr b="1" dirty="0" sz="3300" i="1" lang="ru-RU">
                <a:solidFill>
                  <a:srgbClr val="000080"/>
                </a:solidFill>
                <a:latin typeface="Monotype Corsiva" pitchFamily="66" charset="0"/>
              </a:rPr>
              <a:t>Чукотский автономный округ</a:t>
            </a:r>
          </a:p>
        </p:txBody>
      </p:sp>
      <p:sp>
        <p:nvSpPr>
          <p:cNvPr id="1048598" name="Text Box 7"/>
          <p:cNvSpPr txBox="1">
            <a:spLocks noChangeArrowheads="1"/>
          </p:cNvSpPr>
          <p:nvPr/>
        </p:nvSpPr>
        <p:spPr bwMode="auto">
          <a:xfrm>
            <a:off x="7624800" y="774802"/>
            <a:ext cx="718560" cy="313953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0820" lIns="81639" rIns="81639" tIns="55221"/>
          <a:p>
            <a:pPr>
              <a:tabLst>
                <a:tab algn="l" pos="656650"/>
              </a:tabLst>
            </a:pPr>
            <a:r>
              <a:rPr dirty="0" lang="ru-RU">
                <a:solidFill>
                  <a:srgbClr val="000000"/>
                </a:solidFill>
              </a:rPr>
              <a:t>флаг</a:t>
            </a:r>
          </a:p>
        </p:txBody>
      </p:sp>
      <p:sp>
        <p:nvSpPr>
          <p:cNvPr id="1048599" name="Text Box 8"/>
          <p:cNvSpPr txBox="1">
            <a:spLocks noChangeArrowheads="1"/>
          </p:cNvSpPr>
          <p:nvPr/>
        </p:nvSpPr>
        <p:spPr bwMode="auto">
          <a:xfrm>
            <a:off x="7624800" y="2472740"/>
            <a:ext cx="718560" cy="313953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0820" lIns="81639" rIns="81639" tIns="55221"/>
          <a:p>
            <a:pPr>
              <a:tabLst>
                <a:tab algn="l" pos="656650"/>
              </a:tabLst>
            </a:pPr>
            <a:r>
              <a:rPr dirty="0" lang="ru-RU">
                <a:solidFill>
                  <a:srgbClr val="000000"/>
                </a:solidFill>
              </a:rPr>
              <a:t>герб</a:t>
            </a:r>
          </a:p>
        </p:txBody>
      </p:sp>
    </p:spTree>
  </p:cSld>
  <p:clrMapOvr>
    <a:masterClrMapping/>
  </p:clrMapOvr>
  <p:transition spd="med"/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10" name="Текст 3"/>
          <p:cNvSpPr>
            <a:spLocks noGrp="1"/>
          </p:cNvSpPr>
          <p:nvPr>
            <p:ph type="body" sz="half" idx="2"/>
          </p:nvPr>
        </p:nvSpPr>
        <p:spPr>
          <a:xfrm>
            <a:off x="1500662" y="5423796"/>
            <a:ext cx="7313337" cy="1666500"/>
          </a:xfrm>
        </p:spPr>
        <p:txBody>
          <a:bodyPr>
            <a:normAutofit/>
          </a:bodyPr>
          <a:p>
            <a:r>
              <a:rPr altLang="en-US" dirty="0" sz="2800" lang="ru" smtClean="0">
                <a:solidFill>
                  <a:srgbClr val="000000"/>
                </a:solidFill>
              </a:rPr>
              <a:t>Основное</a:t>
            </a:r>
            <a:r>
              <a:rPr altLang="ru" dirty="0" sz="2800" lang="en-US" smtClean="0">
                <a:solidFill>
                  <a:srgbClr val="000000"/>
                </a:solidFill>
              </a:rPr>
              <a:t> </a:t>
            </a:r>
            <a:r>
              <a:rPr altLang="ru" dirty="0" sz="2800" lang="ru" smtClean="0">
                <a:solidFill>
                  <a:srgbClr val="000000"/>
                </a:solidFill>
              </a:rPr>
              <a:t>занятие</a:t>
            </a:r>
            <a:r>
              <a:rPr altLang="ru" dirty="0" sz="2800" lang="en-US" smtClean="0">
                <a:solidFill>
                  <a:srgbClr val="000000"/>
                </a:solidFill>
              </a:rPr>
              <a:t> </a:t>
            </a:r>
            <a:r>
              <a:rPr altLang="ru" dirty="0" sz="2800" lang="ru" smtClean="0">
                <a:solidFill>
                  <a:srgbClr val="000000"/>
                </a:solidFill>
              </a:rPr>
              <a:t>народа</a:t>
            </a:r>
            <a:r>
              <a:rPr altLang="ru" dirty="0" sz="2800" lang="en-US" smtClean="0">
                <a:solidFill>
                  <a:srgbClr val="000000"/>
                </a:solidFill>
              </a:rPr>
              <a:t> </a:t>
            </a:r>
            <a:r>
              <a:rPr altLang="ru" dirty="0" sz="2800" lang="en-US" smtClean="0">
                <a:solidFill>
                  <a:srgbClr val="000000"/>
                </a:solidFill>
              </a:rPr>
              <a:t>-</a:t>
            </a:r>
            <a:r>
              <a:rPr altLang="ru" dirty="0" sz="2800" lang="en-US" smtClean="0">
                <a:solidFill>
                  <a:srgbClr val="000000"/>
                </a:solidFill>
              </a:rPr>
              <a:t> </a:t>
            </a:r>
            <a:r>
              <a:rPr altLang="ru" dirty="0" sz="2800" lang="ru" smtClean="0">
                <a:solidFill>
                  <a:srgbClr val="000000"/>
                </a:solidFill>
              </a:rPr>
              <a:t>кочевое</a:t>
            </a:r>
            <a:r>
              <a:rPr altLang="ru" dirty="0" sz="2800" lang="en-US" smtClean="0">
                <a:solidFill>
                  <a:srgbClr val="000000"/>
                </a:solidFill>
              </a:rPr>
              <a:t> </a:t>
            </a:r>
            <a:r>
              <a:rPr altLang="ru" dirty="0" sz="2800" lang="ru" smtClean="0">
                <a:solidFill>
                  <a:srgbClr val="000000"/>
                </a:solidFill>
              </a:rPr>
              <a:t>оленеводство</a:t>
            </a:r>
            <a:r>
              <a:rPr altLang="ru" dirty="0" sz="2800" lang="en-US" smtClean="0">
                <a:solidFill>
                  <a:srgbClr val="000000"/>
                </a:solidFill>
              </a:rPr>
              <a:t>.</a:t>
            </a:r>
            <a:r>
              <a:rPr altLang="ru" dirty="0" sz="2800" lang="en-US" smtClean="0">
                <a:solidFill>
                  <a:srgbClr val="000000"/>
                </a:solidFill>
              </a:rPr>
              <a:t> </a:t>
            </a:r>
            <a:endParaRPr altLang="en-US" lang="zh-CN"/>
          </a:p>
          <a:p>
            <a:endParaRPr dirty="0" lang="ru-RU"/>
          </a:p>
        </p:txBody>
      </p:sp>
      <p:pic>
        <p:nvPicPr>
          <p:cNvPr id="2097163" name=""/>
          <p:cNvPicPr>
            <a:picLocks/>
          </p:cNvPicPr>
          <p:nvPr>
            <p:ph type="pic" idx="1"/>
          </p:nvPr>
        </p:nvPicPr>
        <p:blipFill>
          <a:blip xmlns:r="http://schemas.openxmlformats.org/officeDocument/2006/relationships" r:embed="rId1"/>
          <a:srcRect l="5578" r="5578"/>
          <a:stretch>
            <a:fillRect/>
          </a:stretch>
        </p:blipFill>
        <p:spPr>
          <a:xfrm>
            <a:off x="24934" y="-48146"/>
            <a:ext cx="9051729" cy="54719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/>
          <a:noFill/>
          <a:ln w="9525">
            <a:noFill/>
            <a:round/>
            <a:headEnd/>
            <a:tailEnd/>
          </a:ln>
        </p:spPr>
      </p:pic>
      <p:sp>
        <p:nvSpPr>
          <p:cNvPr id="1048612" name="Text Box 2"/>
          <p:cNvSpPr txBox="1">
            <a:spLocks noChangeArrowheads="1"/>
          </p:cNvSpPr>
          <p:nvPr/>
        </p:nvSpPr>
        <p:spPr bwMode="auto">
          <a:xfrm>
            <a:off x="391681" y="293791"/>
            <a:ext cx="8327520" cy="649509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0820" lIns="81639" rIns="81639" tIns="58421"/>
          <a:p>
            <a:pPr algn="just">
              <a:tabLst>
                <a:tab algn="l" pos="656650"/>
                <a:tab algn="l" pos="1313299"/>
                <a:tab algn="l" pos="1969949"/>
                <a:tab algn="l" pos="2626599"/>
                <a:tab algn="l" pos="3283248"/>
                <a:tab algn="l" pos="3939898"/>
                <a:tab algn="l" pos="4596548"/>
                <a:tab algn="l" pos="5253198"/>
                <a:tab algn="l" pos="5909847"/>
                <a:tab algn="l" pos="6566497"/>
                <a:tab algn="l" pos="7223147"/>
                <a:tab algn="l" pos="7879796"/>
              </a:tabLst>
            </a:pPr>
            <a:r>
              <a:rPr dirty="0" sz="2800" lang="ru-RU">
                <a:solidFill>
                  <a:srgbClr val="000000"/>
                </a:solidFill>
              </a:rPr>
              <a:t>Жилище чукчей - разборный шатёр-яранга из оленьих и моржовых шкур. </a:t>
            </a:r>
          </a:p>
        </p:txBody>
      </p:sp>
    </p:spTree>
  </p:cSld>
  <p:clrMapOvr>
    <a:masterClrMapping/>
  </p:clrMapOvr>
  <p:transition spd="med"/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5780160" y="2047895"/>
            <a:ext cx="2977920" cy="4483191"/>
          </a:xfrm>
          <a:prstGeom prst="rect"/>
          <a:noFill/>
          <a:ln w="9525">
            <a:noFill/>
            <a:round/>
            <a:headEnd/>
            <a:tailEnd/>
          </a:ln>
        </p:spPr>
      </p:pic>
      <p:pic>
        <p:nvPicPr>
          <p:cNvPr id="2097159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751680" y="947619"/>
            <a:ext cx="3101760" cy="4137555"/>
          </a:xfrm>
          <a:prstGeom prst="rect"/>
          <a:noFill/>
          <a:ln w="9525">
            <a:noFill/>
            <a:round/>
            <a:headEnd/>
            <a:tailEnd/>
          </a:ln>
        </p:spPr>
      </p:pic>
      <p:sp>
        <p:nvSpPr>
          <p:cNvPr id="1048616" name="Text Box 3"/>
          <p:cNvSpPr txBox="1">
            <a:spLocks noChangeArrowheads="1"/>
          </p:cNvSpPr>
          <p:nvPr/>
        </p:nvSpPr>
        <p:spPr bwMode="auto">
          <a:xfrm>
            <a:off x="428596" y="260668"/>
            <a:ext cx="7050765" cy="365798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0820" lIns="81639" rIns="81639" tIns="58421"/>
          <a:p>
            <a:pPr>
              <a:tabLst>
                <a:tab algn="l" pos="656650"/>
                <a:tab algn="l" pos="1313299"/>
                <a:tab algn="l" pos="1969949"/>
                <a:tab algn="l" pos="2626599"/>
                <a:tab algn="l" pos="3283248"/>
                <a:tab algn="l" pos="3939898"/>
                <a:tab algn="l" pos="4596548"/>
                <a:tab algn="l" pos="5253198"/>
              </a:tabLst>
            </a:pPr>
            <a:r>
              <a:rPr dirty="0" sz="2400" lang="ru-RU">
                <a:solidFill>
                  <a:srgbClr val="000000"/>
                </a:solidFill>
              </a:rPr>
              <a:t>Традиционная одежда - из шкур оленей и нерп.</a:t>
            </a:r>
          </a:p>
        </p:txBody>
      </p:sp>
      <p:sp>
        <p:nvSpPr>
          <p:cNvPr id="1048617" name="Text Box 4"/>
          <p:cNvSpPr txBox="1">
            <a:spLocks noChangeArrowheads="1"/>
          </p:cNvSpPr>
          <p:nvPr/>
        </p:nvSpPr>
        <p:spPr bwMode="auto">
          <a:xfrm>
            <a:off x="326880" y="5214950"/>
            <a:ext cx="5173813" cy="1356461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0820" lIns="81639" rIns="81639" tIns="58421"/>
          <a:p>
            <a:pPr algn="just">
              <a:tabLst>
                <a:tab algn="l" pos="656650"/>
                <a:tab algn="l" pos="1313299"/>
                <a:tab algn="l" pos="1969949"/>
                <a:tab algn="l" pos="2626599"/>
                <a:tab algn="l" pos="3283248"/>
                <a:tab algn="l" pos="3939898"/>
                <a:tab algn="l" pos="4596548"/>
              </a:tabLst>
            </a:pPr>
            <a:r>
              <a:rPr dirty="0" sz="2400" lang="ru-RU">
                <a:solidFill>
                  <a:srgbClr val="000000"/>
                </a:solidFill>
              </a:rPr>
              <a:t>У </a:t>
            </a:r>
            <a:r>
              <a:rPr dirty="0" sz="2400" lang="ru-RU" err="1" smtClean="0">
                <a:solidFill>
                  <a:srgbClr val="000000"/>
                </a:solidFill>
              </a:rPr>
              <a:t>мужчин</a:t>
            </a:r>
            <a:r>
              <a:rPr dirty="0" sz="2400" lang="ru-RU" err="1" smtClean="0">
                <a:solidFill>
                  <a:srgbClr val="000000"/>
                </a:solidFill>
              </a:rPr>
              <a:t>-</a:t>
            </a:r>
            <a:r>
              <a:rPr dirty="0" sz="2400" lang="ru-RU" err="1" smtClean="0">
                <a:solidFill>
                  <a:srgbClr val="000000"/>
                </a:solidFill>
              </a:rPr>
              <a:t>рубаха-кухлянка</a:t>
            </a:r>
            <a:r>
              <a:rPr dirty="0" sz="2400" lang="ru-RU" smtClean="0">
                <a:solidFill>
                  <a:srgbClr val="000000"/>
                </a:solidFill>
              </a:rPr>
              <a:t> </a:t>
            </a:r>
            <a:r>
              <a:rPr dirty="0" sz="2400" lang="ru-RU">
                <a:solidFill>
                  <a:srgbClr val="000000"/>
                </a:solidFill>
              </a:rPr>
              <a:t>длиной до колен, узкие штаны, короткая обувь с меховыми чулками. Головные уборы носят редко, в основном - в дороге.</a:t>
            </a:r>
          </a:p>
        </p:txBody>
      </p:sp>
      <p:sp>
        <p:nvSpPr>
          <p:cNvPr id="1048618" name="Text Box 5"/>
          <p:cNvSpPr txBox="1">
            <a:spLocks noChangeArrowheads="1"/>
          </p:cNvSpPr>
          <p:nvPr/>
        </p:nvSpPr>
        <p:spPr bwMode="auto">
          <a:xfrm>
            <a:off x="4376161" y="881373"/>
            <a:ext cx="4309920" cy="931778"/>
          </a:xfrm>
          <a:prstGeom prst="rect"/>
          <a:noFill/>
          <a:ln w="9525">
            <a:noFill/>
            <a:round/>
            <a:headEnd/>
            <a:tailEnd/>
          </a:ln>
        </p:spPr>
        <p:txBody>
          <a:bodyPr bIns="40820" lIns="81639" rIns="81639" tIns="58421"/>
          <a:p>
            <a:pPr algn="just">
              <a:tabLst>
                <a:tab algn="l" pos="656650"/>
                <a:tab algn="l" pos="1313299"/>
                <a:tab algn="l" pos="1969949"/>
                <a:tab algn="l" pos="2626599"/>
                <a:tab algn="l" pos="3283248"/>
                <a:tab algn="l" pos="3939898"/>
              </a:tabLst>
            </a:pPr>
            <a:r>
              <a:rPr dirty="0" sz="2400" lang="ru-RU">
                <a:solidFill>
                  <a:srgbClr val="000000"/>
                </a:solidFill>
              </a:rPr>
              <a:t>Женская одежда - меховой </a:t>
            </a:r>
            <a:r>
              <a:rPr dirty="0" sz="2400" lang="ru-RU" smtClean="0">
                <a:solidFill>
                  <a:srgbClr val="000000"/>
                </a:solidFill>
              </a:rPr>
              <a:t>комбинезон, </a:t>
            </a:r>
            <a:r>
              <a:rPr dirty="0" sz="2400" lang="ru-RU">
                <a:solidFill>
                  <a:srgbClr val="000000"/>
                </a:solidFill>
              </a:rPr>
              <a:t>меховая обувь длиной до колен. </a:t>
            </a:r>
          </a:p>
        </p:txBody>
      </p:sp>
    </p:spTree>
  </p:cSld>
  <p:clrMapOvr>
    <a:masterClrMapping/>
  </p:clrMapOvr>
  <p:transition spd="med"/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"/>
          <p:cNvPicPr>
            <a:picLocks noChangeAspect="1" noGrp="1" noChangeArrowheads="1"/>
          </p:cNvPicPr>
          <p:nvPr>
            <p:ph sz="half" idx="2"/>
          </p:nvPr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4860032" y="1628800"/>
            <a:ext cx="3744416" cy="44973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8628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just"/>
            <a:r>
              <a:rPr dirty="0" sz="2800" lang="ru-RU" smtClean="0"/>
              <a:t>Основные музыкальные </a:t>
            </a:r>
            <a:r>
              <a:rPr dirty="0" sz="2800" lang="ru-RU" smtClean="0"/>
              <a:t>инструменты чукотского народа - бубен и варган.</a:t>
            </a:r>
            <a:endParaRPr dirty="0" sz="2800" lang="ru-RU"/>
          </a:p>
        </p:txBody>
      </p:sp>
      <p:sp>
        <p:nvSpPr>
          <p:cNvPr id="1048629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p>
            <a:pPr>
              <a:buNone/>
            </a:pPr>
            <a:endParaRPr dirty="0" lang="ru-RU"/>
          </a:p>
        </p:txBody>
      </p:sp>
      <p:pic>
        <p:nvPicPr>
          <p:cNvPr id="2097161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 cstate="print"/>
          <a:srcRect l="5523" r="5523"/>
          <a:stretch>
            <a:fillRect/>
          </a:stretch>
        </p:blipFill>
        <p:spPr bwMode="auto">
          <a:xfrm>
            <a:off x="467544" y="1628800"/>
            <a:ext cx="4104456" cy="4546848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4" descr="021106Chukotka(017)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-396875" y="58738"/>
            <a:ext cx="9540875" cy="6851650"/>
          </a:xfrm>
          <a:prstGeom prst="rect"/>
          <a:noFill/>
        </p:spPr>
      </p:pic>
      <p:sp>
        <p:nvSpPr>
          <p:cNvPr id="10486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 algn="just"/>
            <a:r>
              <a:rPr dirty="0" sz="2400" lang="ru-RU" smtClean="0"/>
              <a:t>Чукотский народ любит музыку и танцы. Самый известный национальный танец </a:t>
            </a:r>
            <a:r>
              <a:rPr dirty="0" sz="2400" lang="ru-RU" smtClean="0"/>
              <a:t>«</a:t>
            </a:r>
            <a:r>
              <a:rPr dirty="0" sz="2400" lang="ru-RU" err="1" smtClean="0"/>
              <a:t>П</a:t>
            </a:r>
            <a:r>
              <a:rPr dirty="0" sz="2400" lang="ru-RU" err="1" smtClean="0"/>
              <a:t>ичьэйнен</a:t>
            </a:r>
            <a:r>
              <a:rPr dirty="0" sz="2400" lang="ru-RU" smtClean="0"/>
              <a:t>» — это </a:t>
            </a:r>
            <a:r>
              <a:rPr dirty="0" sz="2400" lang="ru-RU" smtClean="0"/>
              <a:t>музыкальная пантомима, сопровождающаяся пением и выкриками.</a:t>
            </a:r>
            <a:endParaRPr dirty="0" sz="2400"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Презентация 4  «А» класса  на тему  «Чукотский народ»</dc:title>
  <dc:creator>юлия</dc:creator>
  <cp:lastModifiedBy>hp</cp:lastModifiedBy>
  <dcterms:created xsi:type="dcterms:W3CDTF">2013-12-11T09:00:50Z</dcterms:created>
  <dcterms:modified xsi:type="dcterms:W3CDTF">2020-11-13T09:51:06Z</dcterms:modified>
</cp:coreProperties>
</file>